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>
      <p:cViewPr varScale="1">
        <p:scale>
          <a:sx n="117" d="100"/>
          <a:sy n="117" d="100"/>
        </p:scale>
        <p:origin x="360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‹N°›</a:t>
            </a:fld>
            <a:endParaRPr spc="7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‹N°›</a:t>
            </a:fld>
            <a:endParaRPr spc="7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‹N°›</a:t>
            </a:fld>
            <a:endParaRPr spc="7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‹N°›</a:t>
            </a:fld>
            <a:endParaRPr spc="7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‹N°›</a:t>
            </a:fld>
            <a:endParaRPr spc="7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17652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1103" y="2594229"/>
            <a:ext cx="10289793" cy="1701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20675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‹N°›</a:t>
            </a:fld>
            <a:endParaRPr spc="7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github.com/initiative1972/data-science/blob/master/10-IBM%20DS%20Capstone%20project-lab3-EDA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github.com/initiative1972/data-science/blob/master/10-IBM%20DS%20Capstone-lab4-EDA%20viz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itiative1972/data-science/blob/master/10-IBM-DS%20Capstone%20project-SQL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itiative1972/data-science/blob/master/10-IBM%20DS%20Capstone-lab5-Folium.ipynb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https://github.com/initiative1972/data-science/blob/master/dash_interact2_HY.p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initiative1972/data-science/blob/master/10-IBM-DS%20capstone-lab7-ML%20prediction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itiative1972/data-science/blob/master/10-IBM%20Data%20Science%20Capstone%20project.ipynb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github.com/initiative1972/data-science/blob/master/10-IBM%20DS%20Capstone%20project-lab2-web%20scraping.ipyn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480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536" y="4588586"/>
            <a:ext cx="118237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1800" spc="-70" dirty="0">
                <a:solidFill>
                  <a:srgbClr val="E7E6E6"/>
                </a:solidFill>
                <a:latin typeface="Microsoft Sans Serif"/>
                <a:cs typeface="Microsoft Sans Serif"/>
              </a:rPr>
              <a:t>Zakaria BENNIS</a:t>
            </a:r>
            <a:endParaRPr sz="18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fr-FR" spc="-5" dirty="0">
                <a:solidFill>
                  <a:srgbClr val="E7E6E6"/>
                </a:solidFill>
                <a:latin typeface="Microsoft Sans Serif"/>
                <a:cs typeface="Microsoft Sans Serif"/>
              </a:rPr>
              <a:t>01</a:t>
            </a:r>
            <a:r>
              <a:rPr lang="fr-FR" sz="1800" spc="-5" dirty="0">
                <a:solidFill>
                  <a:srgbClr val="E7E6E6"/>
                </a:solidFill>
                <a:latin typeface="Microsoft Sans Serif"/>
                <a:cs typeface="Microsoft Sans Serif"/>
              </a:rPr>
              <a:t>Feb2023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1369" y="6049467"/>
            <a:ext cx="90017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https://github.com/initiative1972/data-science/blob/master/10-IBM%20DS%20Capstone%20project-lab3-EDA.ipynb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1280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55" dirty="0"/>
              <a:t> </a:t>
            </a:r>
            <a:r>
              <a:rPr spc="-85" dirty="0"/>
              <a:t>Wrangling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80972" y="1482852"/>
            <a:ext cx="6272783" cy="41940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40358" y="6251549"/>
            <a:ext cx="7433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https://github.com/initiative1972/data-science/blob/master/10-IBM%20DS%20Capstone-lab4-EDA%20viz.ipynb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6172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65" dirty="0"/>
              <a:t>EDA</a:t>
            </a:r>
            <a:r>
              <a:rPr spc="120" dirty="0"/>
              <a:t> </a:t>
            </a:r>
            <a:r>
              <a:rPr dirty="0"/>
              <a:t>with</a:t>
            </a:r>
            <a:r>
              <a:rPr spc="125" dirty="0"/>
              <a:t> </a:t>
            </a:r>
            <a:r>
              <a:rPr spc="-114" dirty="0"/>
              <a:t>Data</a:t>
            </a:r>
            <a:r>
              <a:rPr spc="140" dirty="0"/>
              <a:t> </a:t>
            </a:r>
            <a:r>
              <a:rPr spc="-85" dirty="0"/>
              <a:t>Visualisation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8036" y="4061459"/>
            <a:ext cx="8139683" cy="16413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8036" y="1688592"/>
            <a:ext cx="2260092" cy="20528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01111" y="1816607"/>
            <a:ext cx="2732532" cy="18745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97296" y="1659635"/>
            <a:ext cx="2397252" cy="21503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73440" y="1612391"/>
            <a:ext cx="2456688" cy="220522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561831" y="3962400"/>
            <a:ext cx="2503931" cy="17175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692464"/>
            <a:ext cx="9210675" cy="4187190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65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endParaRPr sz="14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'KSC’</a:t>
            </a:r>
            <a:endParaRPr sz="14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</a:t>
            </a:r>
            <a:endParaRPr sz="14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endParaRPr sz="14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1400">
              <a:latin typeface="Microsoft Sans Serif"/>
              <a:cs typeface="Microsoft Sans Serif"/>
            </a:endParaRPr>
          </a:p>
          <a:p>
            <a:pPr marL="469900" marR="5080" lvl="1">
              <a:lnSpc>
                <a:spcPct val="135700"/>
              </a:lnSpc>
              <a:spcBef>
                <a:spcPts val="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 </a:t>
            </a:r>
            <a:r>
              <a:rPr sz="1400" spc="-3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14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14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14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month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names,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,booster</a:t>
            </a:r>
            <a:endParaRPr sz="14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launch_site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months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</a:t>
            </a:r>
            <a:endParaRPr sz="1400">
              <a:latin typeface="Microsoft Sans Serif"/>
              <a:cs typeface="Microsoft Sans Serif"/>
            </a:endParaRPr>
          </a:p>
          <a:p>
            <a:pPr marL="698500" marR="73025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Ranking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06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04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03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400" spc="-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descendingorder.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6030264"/>
            <a:ext cx="94335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https://github.com/initiative1972/data-science/blob/master/10-IBM-DS%20Capstone%20project-SQL.ipynb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8346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65" dirty="0"/>
              <a:t>EDA</a:t>
            </a:r>
            <a:r>
              <a:rPr spc="95" dirty="0"/>
              <a:t> </a:t>
            </a:r>
            <a:r>
              <a:rPr dirty="0"/>
              <a:t>with</a:t>
            </a:r>
            <a:r>
              <a:rPr spc="100" dirty="0"/>
              <a:t> </a:t>
            </a:r>
            <a:r>
              <a:rPr spc="-325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73513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Build</a:t>
            </a:r>
            <a:r>
              <a:rPr spc="130" dirty="0"/>
              <a:t> </a:t>
            </a:r>
            <a:r>
              <a:rPr spc="-175" dirty="0"/>
              <a:t>an</a:t>
            </a:r>
            <a:r>
              <a:rPr spc="125" dirty="0"/>
              <a:t> </a:t>
            </a:r>
            <a:r>
              <a:rPr spc="-85" dirty="0"/>
              <a:t>Interactive</a:t>
            </a:r>
            <a:r>
              <a:rPr spc="125" dirty="0"/>
              <a:t> </a:t>
            </a:r>
            <a:r>
              <a:rPr spc="-140" dirty="0"/>
              <a:t>Map</a:t>
            </a:r>
            <a:r>
              <a:rPr spc="130" dirty="0"/>
              <a:t> </a:t>
            </a:r>
            <a:r>
              <a:rPr dirty="0"/>
              <a:t>with</a:t>
            </a:r>
            <a:r>
              <a:rPr spc="135" dirty="0"/>
              <a:t> </a:t>
            </a:r>
            <a:r>
              <a:rPr spc="-90" dirty="0"/>
              <a:t>Folium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547" y="1444752"/>
            <a:ext cx="8980932" cy="43723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85215" y="5926541"/>
            <a:ext cx="8874760" cy="60325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latin typeface="Calibri"/>
                <a:cs typeface="Calibri"/>
              </a:rPr>
              <a:t>Map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markers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have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been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added</a:t>
            </a:r>
            <a:r>
              <a:rPr sz="1600" spc="-10" dirty="0">
                <a:latin typeface="Calibri"/>
                <a:cs typeface="Calibri"/>
              </a:rPr>
              <a:t> to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map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with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aim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finding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optimal</a:t>
            </a:r>
            <a:r>
              <a:rPr sz="1600" spc="-10" dirty="0">
                <a:latin typeface="Calibri"/>
                <a:cs typeface="Calibri"/>
              </a:rPr>
              <a:t> location </a:t>
            </a:r>
            <a:r>
              <a:rPr sz="1600" spc="-15" dirty="0">
                <a:latin typeface="Calibri"/>
                <a:cs typeface="Calibri"/>
              </a:rPr>
              <a:t>for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building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launch</a:t>
            </a:r>
            <a:r>
              <a:rPr sz="1600" spc="-10" dirty="0">
                <a:latin typeface="Calibri"/>
                <a:cs typeface="Calibri"/>
              </a:rPr>
              <a:t> site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3"/>
              </a:rPr>
              <a:t>https://github.com/initiative1972/data-science/blob/master/10-IBM%20DS%20Capstone-lab5-Folium.ipynb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4300" y="6248501"/>
            <a:ext cx="71462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https://github.com/initiative1972/data-science/blob/master/dash_interact2_HY.py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462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Build</a:t>
            </a:r>
            <a:r>
              <a:rPr spc="135" dirty="0"/>
              <a:t> </a:t>
            </a:r>
            <a:r>
              <a:rPr spc="-250" dirty="0"/>
              <a:t>a</a:t>
            </a:r>
            <a:r>
              <a:rPr spc="114" dirty="0"/>
              <a:t> </a:t>
            </a:r>
            <a:r>
              <a:rPr spc="-100" dirty="0"/>
              <a:t>Dashboard</a:t>
            </a:r>
            <a:r>
              <a:rPr spc="160" dirty="0"/>
              <a:t> </a:t>
            </a:r>
            <a:r>
              <a:rPr dirty="0"/>
              <a:t>with</a:t>
            </a:r>
            <a:r>
              <a:rPr spc="140" dirty="0"/>
              <a:t> </a:t>
            </a:r>
            <a:r>
              <a:rPr spc="-55" dirty="0"/>
              <a:t>Plotly</a:t>
            </a:r>
            <a:r>
              <a:rPr spc="140" dirty="0"/>
              <a:t> </a:t>
            </a:r>
            <a:r>
              <a:rPr spc="-180" dirty="0"/>
              <a:t>Dash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1623" y="1598675"/>
            <a:ext cx="4853940" cy="21640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10071" y="1626107"/>
            <a:ext cx="4175760" cy="21366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71472" y="3909059"/>
            <a:ext cx="5943600" cy="21610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758822"/>
            <a:ext cx="87376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SVM, </a:t>
            </a:r>
            <a:r>
              <a:rPr sz="2400" dirty="0">
                <a:latin typeface="Calibri"/>
                <a:cs typeface="Calibri"/>
              </a:rPr>
              <a:t>KNN, and </a:t>
            </a:r>
            <a:r>
              <a:rPr sz="2400" spc="-10" dirty="0">
                <a:latin typeface="Calibri"/>
                <a:cs typeface="Calibri"/>
              </a:rPr>
              <a:t>Logistic Regression </a:t>
            </a:r>
            <a:r>
              <a:rPr sz="2400" dirty="0">
                <a:latin typeface="Calibri"/>
                <a:cs typeface="Calibri"/>
              </a:rPr>
              <a:t>model </a:t>
            </a:r>
            <a:r>
              <a:rPr sz="2400" spc="-5" dirty="0">
                <a:latin typeface="Calibri"/>
                <a:cs typeface="Calibri"/>
              </a:rPr>
              <a:t>achieved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highest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accuracy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spc="-5" dirty="0">
                <a:latin typeface="Calibri"/>
                <a:cs typeface="Calibri"/>
              </a:rPr>
              <a:t>83.3%, </a:t>
            </a:r>
            <a:r>
              <a:rPr sz="2400" dirty="0">
                <a:latin typeface="Calibri"/>
                <a:cs typeface="Calibri"/>
              </a:rPr>
              <a:t>while the </a:t>
            </a:r>
            <a:r>
              <a:rPr sz="2400" spc="-10" dirty="0">
                <a:latin typeface="Calibri"/>
                <a:cs typeface="Calibri"/>
              </a:rPr>
              <a:t>SVM performs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best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5" dirty="0">
                <a:latin typeface="Calibri"/>
                <a:cs typeface="Calibri"/>
              </a:rPr>
              <a:t>terms of </a:t>
            </a:r>
            <a:r>
              <a:rPr sz="2400" spc="-10" dirty="0">
                <a:latin typeface="Calibri"/>
                <a:cs typeface="Calibri"/>
              </a:rPr>
              <a:t>Area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Under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Curve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0.958.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7500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Predictive</a:t>
            </a:r>
            <a:r>
              <a:rPr spc="150" dirty="0"/>
              <a:t> </a:t>
            </a:r>
            <a:r>
              <a:rPr spc="-130" dirty="0"/>
              <a:t>Analysis</a:t>
            </a:r>
            <a:r>
              <a:rPr spc="155" dirty="0"/>
              <a:t> </a:t>
            </a:r>
            <a:r>
              <a:rPr spc="-125" dirty="0"/>
              <a:t>(Classification)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13003" y="6105245"/>
            <a:ext cx="100387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https://github.com/initiative1972/data-science/blob/master/10-IBM-DS%20capstone-lab7-ML%20prediction.ipynb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19" y="3038855"/>
            <a:ext cx="3997452" cy="277063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62244" y="2688335"/>
            <a:ext cx="2057400" cy="158800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62244" y="4334255"/>
            <a:ext cx="2116836" cy="1635252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8020811" y="2734055"/>
            <a:ext cx="2101850" cy="3208020"/>
            <a:chOff x="8020811" y="2734055"/>
            <a:chExt cx="2101850" cy="320802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3483" y="2734055"/>
              <a:ext cx="2014727" cy="15560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0811" y="4319016"/>
              <a:ext cx="2101596" cy="16230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769110"/>
            <a:ext cx="8916670" cy="250634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41300" marR="913765" indent="-228600">
              <a:lnSpc>
                <a:spcPts val="1920"/>
              </a:lnSpc>
              <a:spcBef>
                <a:spcPts val="5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SVM,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KNN,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terms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192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directly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eventually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perfect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GEO,HEO</a:t>
            </a:r>
            <a:r>
              <a:rPr sz="20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,SSO,ES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L1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4541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5" dirty="0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7454" y="4888738"/>
            <a:ext cx="849693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significantly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60274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Flight</a:t>
            </a:r>
            <a:r>
              <a:rPr spc="145" dirty="0"/>
              <a:t> </a:t>
            </a:r>
            <a:r>
              <a:rPr spc="-120" dirty="0"/>
              <a:t>Number</a:t>
            </a:r>
            <a:r>
              <a:rPr spc="145" dirty="0"/>
              <a:t> </a:t>
            </a:r>
            <a:r>
              <a:rPr spc="-180" dirty="0"/>
              <a:t>vs.</a:t>
            </a:r>
            <a:r>
              <a:rPr spc="130" dirty="0"/>
              <a:t> </a:t>
            </a:r>
            <a:r>
              <a:rPr spc="-160" dirty="0"/>
              <a:t>Launch</a:t>
            </a:r>
            <a:r>
              <a:rPr spc="14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31" y="1949195"/>
            <a:ext cx="11870436" cy="239267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18</a:t>
            </a:fld>
            <a:endParaRPr spc="7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7339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/>
              <a:t>Payload</a:t>
            </a:r>
            <a:r>
              <a:rPr spc="120" dirty="0"/>
              <a:t> </a:t>
            </a:r>
            <a:r>
              <a:rPr spc="-180" dirty="0"/>
              <a:t>vs.</a:t>
            </a:r>
            <a:r>
              <a:rPr spc="125" dirty="0"/>
              <a:t> </a:t>
            </a:r>
            <a:r>
              <a:rPr spc="-160" dirty="0"/>
              <a:t>Launch</a:t>
            </a:r>
            <a:r>
              <a:rPr spc="130" dirty="0"/>
              <a:t> </a:t>
            </a:r>
            <a:r>
              <a:rPr spc="-130" dirty="0"/>
              <a:t>Site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6860" y="1912620"/>
            <a:ext cx="4200144" cy="38115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386321" y="2419045"/>
            <a:ext cx="482028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majority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lPay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lower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been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0.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19</a:t>
            </a:fld>
            <a:endParaRPr spc="7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640" y="1951126"/>
            <a:ext cx="2541905" cy="310578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14630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5403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0" dirty="0"/>
              <a:t>Success</a:t>
            </a:r>
            <a:r>
              <a:rPr spc="145" dirty="0"/>
              <a:t> </a:t>
            </a:r>
            <a:r>
              <a:rPr spc="-215" dirty="0"/>
              <a:t>Rate</a:t>
            </a:r>
            <a:r>
              <a:rPr spc="120" dirty="0"/>
              <a:t> </a:t>
            </a:r>
            <a:r>
              <a:rPr spc="-175" dirty="0"/>
              <a:t>vs.</a:t>
            </a:r>
            <a:r>
              <a:rPr spc="120" dirty="0"/>
              <a:t> </a:t>
            </a:r>
            <a:r>
              <a:rPr spc="-15" dirty="0"/>
              <a:t>Orbit</a:t>
            </a:r>
            <a:r>
              <a:rPr spc="145" dirty="0"/>
              <a:t> </a:t>
            </a:r>
            <a:r>
              <a:rPr spc="-190" dirty="0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091" y="1815083"/>
            <a:ext cx="4870704" cy="33421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33921" y="2594229"/>
            <a:ext cx="455549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30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L1,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4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2200" spc="-31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  </a:t>
            </a:r>
            <a:r>
              <a:rPr sz="2200" spc="-265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cess 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20</a:t>
            </a:fld>
            <a:endParaRPr spc="7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821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Flight</a:t>
            </a:r>
            <a:r>
              <a:rPr spc="140" dirty="0"/>
              <a:t> </a:t>
            </a:r>
            <a:r>
              <a:rPr spc="-120" dirty="0"/>
              <a:t>Number</a:t>
            </a:r>
            <a:r>
              <a:rPr spc="140" dirty="0"/>
              <a:t> </a:t>
            </a:r>
            <a:r>
              <a:rPr spc="-180" dirty="0"/>
              <a:t>vs.</a:t>
            </a:r>
            <a:r>
              <a:rPr spc="120" dirty="0"/>
              <a:t> </a:t>
            </a:r>
            <a:r>
              <a:rPr spc="-10" dirty="0"/>
              <a:t>Orbit</a:t>
            </a:r>
            <a:r>
              <a:rPr spc="140" dirty="0"/>
              <a:t> </a:t>
            </a:r>
            <a:r>
              <a:rPr spc="-190" dirty="0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8744" y="1741932"/>
            <a:ext cx="4639055" cy="41620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33921" y="2594229"/>
            <a:ext cx="48018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shifting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21</a:t>
            </a:fld>
            <a:endParaRPr spc="7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9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05" dirty="0"/>
              <a:t> </a:t>
            </a:r>
            <a:r>
              <a:rPr spc="-10" dirty="0"/>
              <a:t>Orbit</a:t>
            </a:r>
            <a:r>
              <a:rPr spc="135" dirty="0"/>
              <a:t> </a:t>
            </a:r>
            <a:r>
              <a:rPr spc="-190" dirty="0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5255" y="1642872"/>
            <a:ext cx="4828032" cy="43327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33921" y="2594229"/>
            <a:ext cx="490156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strong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Payl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 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2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4000-8000.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22</a:t>
            </a:fld>
            <a:endParaRPr spc="7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7950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35" dirty="0"/>
              <a:t> </a:t>
            </a:r>
            <a:r>
              <a:rPr spc="-254" dirty="0"/>
              <a:t>Success</a:t>
            </a:r>
            <a:r>
              <a:rPr spc="160" dirty="0"/>
              <a:t> </a:t>
            </a:r>
            <a:r>
              <a:rPr spc="-155" dirty="0"/>
              <a:t>Yearly</a:t>
            </a:r>
            <a:r>
              <a:rPr spc="120" dirty="0"/>
              <a:t> </a:t>
            </a:r>
            <a:r>
              <a:rPr spc="-135" dirty="0"/>
              <a:t>Trend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023" y="1757172"/>
            <a:ext cx="5522976" cy="37901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23865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5523230" algn="l"/>
                <a:tab pos="5523865" algn="l"/>
              </a:tabLst>
            </a:pPr>
            <a:r>
              <a:rPr spc="-95" dirty="0"/>
              <a:t>Launch</a:t>
            </a:r>
            <a:r>
              <a:rPr spc="-90" dirty="0"/>
              <a:t> </a:t>
            </a:r>
            <a:r>
              <a:rPr spc="-130" dirty="0"/>
              <a:t>success</a:t>
            </a:r>
            <a:r>
              <a:rPr spc="-125" dirty="0"/>
              <a:t> </a:t>
            </a:r>
            <a:r>
              <a:rPr spc="-45" dirty="0"/>
              <a:t>rate </a:t>
            </a:r>
            <a:r>
              <a:rPr spc="-114" dirty="0"/>
              <a:t>has</a:t>
            </a:r>
            <a:r>
              <a:rPr spc="-110" dirty="0"/>
              <a:t> </a:t>
            </a:r>
            <a:r>
              <a:rPr spc="-80" dirty="0"/>
              <a:t>increased </a:t>
            </a:r>
            <a:r>
              <a:rPr spc="-75" dirty="0"/>
              <a:t> </a:t>
            </a:r>
            <a:r>
              <a:rPr spc="-35" dirty="0"/>
              <a:t>significantly </a:t>
            </a:r>
            <a:r>
              <a:rPr spc="-90" dirty="0"/>
              <a:t>since</a:t>
            </a:r>
            <a:r>
              <a:rPr spc="-85" dirty="0"/>
              <a:t> </a:t>
            </a:r>
            <a:r>
              <a:rPr spc="100" dirty="0"/>
              <a:t>2013 </a:t>
            </a:r>
            <a:r>
              <a:rPr spc="-70" dirty="0"/>
              <a:t>and </a:t>
            </a:r>
            <a:r>
              <a:rPr spc="-114" dirty="0"/>
              <a:t>has </a:t>
            </a:r>
            <a:r>
              <a:rPr spc="-110" dirty="0"/>
              <a:t> </a:t>
            </a:r>
            <a:r>
              <a:rPr spc="-45" dirty="0"/>
              <a:t>stablised</a:t>
            </a:r>
            <a:r>
              <a:rPr spc="75" dirty="0"/>
              <a:t> </a:t>
            </a:r>
            <a:r>
              <a:rPr spc="-90" dirty="0"/>
              <a:t>since</a:t>
            </a:r>
            <a:r>
              <a:rPr spc="85" dirty="0"/>
              <a:t> </a:t>
            </a:r>
            <a:r>
              <a:rPr spc="60" dirty="0"/>
              <a:t>2019,</a:t>
            </a:r>
            <a:r>
              <a:rPr spc="40" dirty="0"/>
              <a:t> </a:t>
            </a:r>
            <a:r>
              <a:rPr spc="-15" dirty="0"/>
              <a:t>potentially</a:t>
            </a:r>
            <a:r>
              <a:rPr spc="80" dirty="0"/>
              <a:t> </a:t>
            </a:r>
            <a:r>
              <a:rPr spc="-60" dirty="0"/>
              <a:t>due</a:t>
            </a:r>
            <a:r>
              <a:rPr spc="85" dirty="0"/>
              <a:t> </a:t>
            </a:r>
            <a:r>
              <a:rPr spc="35" dirty="0"/>
              <a:t>to </a:t>
            </a:r>
            <a:r>
              <a:rPr spc="-570" dirty="0"/>
              <a:t> </a:t>
            </a:r>
            <a:r>
              <a:rPr spc="-100" dirty="0"/>
              <a:t>advance</a:t>
            </a:r>
            <a:r>
              <a:rPr spc="70" dirty="0"/>
              <a:t> </a:t>
            </a:r>
            <a:r>
              <a:rPr spc="-20" dirty="0"/>
              <a:t>in</a:t>
            </a:r>
            <a:r>
              <a:rPr spc="70" dirty="0"/>
              <a:t> </a:t>
            </a:r>
            <a:r>
              <a:rPr spc="-40" dirty="0"/>
              <a:t>technology</a:t>
            </a:r>
            <a:r>
              <a:rPr spc="75" dirty="0"/>
              <a:t> </a:t>
            </a:r>
            <a:r>
              <a:rPr spc="-70" dirty="0"/>
              <a:t>and</a:t>
            </a:r>
            <a:r>
              <a:rPr spc="70" dirty="0"/>
              <a:t> </a:t>
            </a:r>
            <a:r>
              <a:rPr spc="-90" dirty="0"/>
              <a:t>lessons </a:t>
            </a:r>
            <a:r>
              <a:rPr spc="-85" dirty="0"/>
              <a:t> </a:t>
            </a:r>
            <a:r>
              <a:rPr spc="-65" dirty="0"/>
              <a:t>learned.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23</a:t>
            </a:fld>
            <a:endParaRPr spc="7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64852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%sql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distinct(LAUNCH_SITE)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875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All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125" dirty="0"/>
              <a:t> </a:t>
            </a:r>
            <a:r>
              <a:rPr spc="-130" dirty="0"/>
              <a:t>Site</a:t>
            </a:r>
            <a:r>
              <a:rPr spc="120" dirty="0"/>
              <a:t> </a:t>
            </a:r>
            <a:r>
              <a:rPr spc="-229" dirty="0"/>
              <a:t>Names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1260" y="2645664"/>
            <a:ext cx="2834640" cy="33802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24</a:t>
            </a:fld>
            <a:endParaRPr spc="7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87407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%sql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*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LAUNCH_SITE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'CCA%'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limit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261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35" dirty="0"/>
              <a:t> </a:t>
            </a:r>
            <a:r>
              <a:rPr spc="-130" dirty="0"/>
              <a:t>Site</a:t>
            </a:r>
            <a:r>
              <a:rPr spc="125" dirty="0"/>
              <a:t> </a:t>
            </a:r>
            <a:r>
              <a:rPr spc="-229" dirty="0"/>
              <a:t>Names</a:t>
            </a:r>
            <a:r>
              <a:rPr spc="140" dirty="0"/>
              <a:t> </a:t>
            </a:r>
            <a:r>
              <a:rPr spc="-95" dirty="0"/>
              <a:t>Begin</a:t>
            </a:r>
            <a:r>
              <a:rPr spc="120" dirty="0"/>
              <a:t> </a:t>
            </a:r>
            <a:r>
              <a:rPr dirty="0"/>
              <a:t>with</a:t>
            </a:r>
            <a:r>
              <a:rPr spc="135" dirty="0"/>
              <a:t> </a:t>
            </a:r>
            <a:r>
              <a:rPr spc="-240" dirty="0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504" y="3378708"/>
            <a:ext cx="10347960" cy="253898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25</a:t>
            </a:fld>
            <a:endParaRPr spc="7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4570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  <a:tab pos="455041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%sql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sum(PAYLOAD_MASS</a:t>
            </a:r>
            <a:r>
              <a:rPr sz="2200" u="heavy" spc="-15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KG_)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CUSTOMER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=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'NASA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(CRS)'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8836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Total</a:t>
            </a:r>
            <a:r>
              <a:rPr spc="105" dirty="0"/>
              <a:t> </a:t>
            </a:r>
            <a:r>
              <a:rPr spc="-145" dirty="0"/>
              <a:t>Payload</a:t>
            </a:r>
            <a:r>
              <a:rPr spc="125" dirty="0"/>
              <a:t> </a:t>
            </a:r>
            <a:r>
              <a:rPr spc="-229" dirty="0"/>
              <a:t>Mass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8276" y="3371088"/>
            <a:ext cx="1987296" cy="11064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26</a:t>
            </a:fld>
            <a:endParaRPr spc="7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79711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  <a:tab pos="448691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%sql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avg(PAYLOAD_MASS</a:t>
            </a:r>
            <a:r>
              <a:rPr sz="2200" u="heavy" spc="-150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KG_)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OS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ER_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ERSION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=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'F9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'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8707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Average</a:t>
            </a:r>
            <a:r>
              <a:rPr spc="125" dirty="0"/>
              <a:t> </a:t>
            </a:r>
            <a:r>
              <a:rPr spc="-145" dirty="0"/>
              <a:t>Payload</a:t>
            </a:r>
            <a:r>
              <a:rPr spc="150" dirty="0"/>
              <a:t> </a:t>
            </a:r>
            <a:r>
              <a:rPr spc="-229" dirty="0"/>
              <a:t>Mass</a:t>
            </a:r>
            <a:r>
              <a:rPr spc="130" dirty="0"/>
              <a:t> </a:t>
            </a:r>
            <a:r>
              <a:rPr spc="-70" dirty="0"/>
              <a:t>by</a:t>
            </a:r>
            <a:r>
              <a:rPr spc="135" dirty="0"/>
              <a:t> </a:t>
            </a:r>
            <a:r>
              <a:rPr spc="-65" dirty="0"/>
              <a:t>F9</a:t>
            </a:r>
            <a:r>
              <a:rPr spc="130" dirty="0"/>
              <a:t> </a:t>
            </a:r>
            <a:r>
              <a:rPr spc="10" dirty="0"/>
              <a:t>v1.1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0172" y="3063239"/>
            <a:ext cx="2048255" cy="8183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27</a:t>
            </a:fld>
            <a:endParaRPr spc="7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57770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  <a:tab pos="7167245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%sql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min(DATE)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u="heavy" spc="-50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=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'Success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pad)'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5539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First</a:t>
            </a:r>
            <a:r>
              <a:rPr spc="130" dirty="0"/>
              <a:t> </a:t>
            </a:r>
            <a:r>
              <a:rPr spc="-180" dirty="0"/>
              <a:t>Successful</a:t>
            </a:r>
            <a:r>
              <a:rPr spc="140" dirty="0"/>
              <a:t> </a:t>
            </a:r>
            <a:r>
              <a:rPr spc="-120" dirty="0"/>
              <a:t>Ground</a:t>
            </a:r>
            <a:r>
              <a:rPr spc="130" dirty="0"/>
              <a:t> </a:t>
            </a:r>
            <a:r>
              <a:rPr spc="-80" dirty="0"/>
              <a:t>Landing</a:t>
            </a:r>
            <a:r>
              <a:rPr spc="135" dirty="0"/>
              <a:t> </a:t>
            </a:r>
            <a:r>
              <a:rPr spc="-105" dirty="0"/>
              <a:t>Date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1007" y="3224783"/>
            <a:ext cx="2769108" cy="12938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28</a:t>
            </a:fld>
            <a:endParaRPr spc="7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37069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  <a:tab pos="829183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%sql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22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u="heavy" spc="-50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tabLst>
                <a:tab pos="5958205" algn="l"/>
              </a:tabLst>
            </a:pPr>
            <a:r>
              <a:rPr sz="22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=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'Success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ship)'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PAYLOAD_MASS</a:t>
            </a:r>
            <a:r>
              <a:rPr sz="2200" u="heavy" spc="-16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KG_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&gt;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tabLst>
                <a:tab pos="2538095" algn="l"/>
              </a:tabLst>
            </a:pP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OAD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_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3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31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u="heavy" spc="7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200" u="heavy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_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&lt;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542036"/>
            <a:ext cx="960374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25" dirty="0"/>
              <a:t>Successful</a:t>
            </a:r>
            <a:r>
              <a:rPr sz="2500" spc="135" dirty="0"/>
              <a:t> </a:t>
            </a:r>
            <a:r>
              <a:rPr sz="2500" spc="-60" dirty="0"/>
              <a:t>Drone</a:t>
            </a:r>
            <a:r>
              <a:rPr sz="2500" spc="95" dirty="0"/>
              <a:t> </a:t>
            </a:r>
            <a:r>
              <a:rPr sz="2500" spc="-95" dirty="0"/>
              <a:t>Ship</a:t>
            </a:r>
            <a:r>
              <a:rPr sz="2500" spc="105" dirty="0"/>
              <a:t> </a:t>
            </a:r>
            <a:r>
              <a:rPr sz="2500" spc="-55" dirty="0"/>
              <a:t>Landing</a:t>
            </a:r>
            <a:r>
              <a:rPr sz="2500" spc="120" dirty="0"/>
              <a:t> </a:t>
            </a:r>
            <a:r>
              <a:rPr sz="2500" spc="-5" dirty="0"/>
              <a:t>with</a:t>
            </a:r>
            <a:r>
              <a:rPr sz="2500" spc="105" dirty="0"/>
              <a:t> </a:t>
            </a:r>
            <a:r>
              <a:rPr sz="2500" spc="-100" dirty="0"/>
              <a:t>Payload</a:t>
            </a:r>
            <a:r>
              <a:rPr sz="2500" spc="105" dirty="0"/>
              <a:t> </a:t>
            </a:r>
            <a:r>
              <a:rPr sz="2500" spc="-65" dirty="0"/>
              <a:t>between</a:t>
            </a:r>
            <a:r>
              <a:rPr sz="2500" spc="120" dirty="0"/>
              <a:t> </a:t>
            </a:r>
            <a:r>
              <a:rPr sz="2500" spc="114" dirty="0"/>
              <a:t>4000</a:t>
            </a:r>
            <a:r>
              <a:rPr sz="2500" spc="100" dirty="0"/>
              <a:t> </a:t>
            </a:r>
            <a:r>
              <a:rPr sz="2500" spc="-80" dirty="0"/>
              <a:t>and</a:t>
            </a:r>
            <a:r>
              <a:rPr sz="2500" spc="95" dirty="0"/>
              <a:t> </a:t>
            </a:r>
            <a:r>
              <a:rPr sz="2500" spc="114" dirty="0"/>
              <a:t>6000</a:t>
            </a:r>
            <a:endParaRPr sz="25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2923" y="3429000"/>
            <a:ext cx="1947672" cy="229057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29</a:t>
            </a:fld>
            <a:endParaRPr spc="7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3094" y="1506811"/>
            <a:ext cx="4373880" cy="359791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10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8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7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7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8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Building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Building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(Classification)</a:t>
            </a:r>
            <a:endParaRPr sz="1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0269" y="5079527"/>
            <a:ext cx="2059305" cy="118173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endParaRPr sz="1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8735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5" dirty="0"/>
              <a:t>Executive</a:t>
            </a:r>
            <a:r>
              <a:rPr spc="85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2297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%sql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count(MISSION_OUTCOME)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MISSION_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30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OM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=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'S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ccess'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MISSION_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30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OM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=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'Failure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)'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80136"/>
            <a:ext cx="97828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85" dirty="0"/>
              <a:t>Total</a:t>
            </a:r>
            <a:r>
              <a:rPr sz="3100" spc="140" dirty="0"/>
              <a:t> </a:t>
            </a:r>
            <a:r>
              <a:rPr sz="3100" spc="-100" dirty="0"/>
              <a:t>Number</a:t>
            </a:r>
            <a:r>
              <a:rPr sz="3100" spc="145" dirty="0"/>
              <a:t> </a:t>
            </a:r>
            <a:r>
              <a:rPr sz="3100" spc="-5" dirty="0"/>
              <a:t>of</a:t>
            </a:r>
            <a:r>
              <a:rPr sz="3100" spc="125" dirty="0"/>
              <a:t> </a:t>
            </a:r>
            <a:r>
              <a:rPr sz="3100" spc="-150" dirty="0"/>
              <a:t>Successful</a:t>
            </a:r>
            <a:r>
              <a:rPr sz="3100" spc="175" dirty="0"/>
              <a:t> </a:t>
            </a:r>
            <a:r>
              <a:rPr sz="3100" spc="-95" dirty="0"/>
              <a:t>and</a:t>
            </a:r>
            <a:r>
              <a:rPr sz="3100" spc="135" dirty="0"/>
              <a:t> </a:t>
            </a:r>
            <a:r>
              <a:rPr sz="3100" spc="-90" dirty="0"/>
              <a:t>Failure</a:t>
            </a:r>
            <a:r>
              <a:rPr sz="3100" spc="150" dirty="0"/>
              <a:t> </a:t>
            </a:r>
            <a:r>
              <a:rPr sz="3100" spc="-85" dirty="0"/>
              <a:t>Mission</a:t>
            </a:r>
            <a:r>
              <a:rPr sz="3100" spc="170" dirty="0"/>
              <a:t> </a:t>
            </a:r>
            <a:r>
              <a:rPr sz="3100" spc="-125" dirty="0"/>
              <a:t>Outcomes</a:t>
            </a:r>
            <a:endParaRPr sz="31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8332" y="3429000"/>
            <a:ext cx="1463039" cy="100279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30</a:t>
            </a:fld>
            <a:endParaRPr spc="7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825944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  <a:tab pos="2538095" algn="l"/>
                <a:tab pos="7063105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%sql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PAY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OAD_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u="heavy" spc="7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200" u="heavy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_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=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(sel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max(PAYLO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_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u="heavy" spc="7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200" u="heavy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_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)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34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Boosters</a:t>
            </a:r>
            <a:r>
              <a:rPr spc="140" dirty="0"/>
              <a:t> </a:t>
            </a:r>
            <a:r>
              <a:rPr spc="-125" dirty="0"/>
              <a:t>Carried</a:t>
            </a:r>
            <a:r>
              <a:rPr spc="150" dirty="0"/>
              <a:t> </a:t>
            </a:r>
            <a:r>
              <a:rPr spc="-160" dirty="0"/>
              <a:t>Maximum</a:t>
            </a:r>
            <a:r>
              <a:rPr spc="155" dirty="0"/>
              <a:t> </a:t>
            </a:r>
            <a:r>
              <a:rPr spc="-145" dirty="0"/>
              <a:t>Payload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2511" y="3020567"/>
            <a:ext cx="1264919" cy="34061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31</a:t>
            </a:fld>
            <a:endParaRPr spc="7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4970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  <a:tab pos="6031865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%sql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*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u="heavy" spc="-50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'Success%'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(DATE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‘2015-01-01'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‘2015-12-31')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67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0" dirty="0"/>
              <a:t>2015</a:t>
            </a:r>
            <a:r>
              <a:rPr spc="114" dirty="0"/>
              <a:t> </a:t>
            </a:r>
            <a:r>
              <a:rPr spc="-160" dirty="0"/>
              <a:t>Launch</a:t>
            </a:r>
            <a:r>
              <a:rPr spc="114" dirty="0"/>
              <a:t> </a:t>
            </a:r>
            <a:r>
              <a:rPr spc="-175" dirty="0"/>
              <a:t>Records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9867" y="2915411"/>
            <a:ext cx="9732264" cy="2514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32</a:t>
            </a:fld>
            <a:endParaRPr spc="7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4970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  <a:tab pos="6031865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%sql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*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u="heavy" spc="-50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'Success%'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(DATE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'2010-06-04'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'2017-03-20')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511302"/>
            <a:ext cx="9920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85" dirty="0"/>
              <a:t>Rank</a:t>
            </a:r>
            <a:r>
              <a:rPr sz="2800" spc="114" dirty="0"/>
              <a:t> </a:t>
            </a:r>
            <a:r>
              <a:rPr sz="2800" spc="-60" dirty="0"/>
              <a:t>Landing</a:t>
            </a:r>
            <a:r>
              <a:rPr sz="2800" spc="125" dirty="0"/>
              <a:t> </a:t>
            </a:r>
            <a:r>
              <a:rPr sz="2800" spc="-110" dirty="0"/>
              <a:t>Outcomes</a:t>
            </a:r>
            <a:r>
              <a:rPr sz="2800" spc="114" dirty="0"/>
              <a:t> </a:t>
            </a:r>
            <a:r>
              <a:rPr sz="2800" spc="-100" dirty="0"/>
              <a:t>Between</a:t>
            </a:r>
            <a:r>
              <a:rPr sz="2800" spc="95" dirty="0"/>
              <a:t> </a:t>
            </a:r>
            <a:r>
              <a:rPr sz="2800" spc="105" dirty="0"/>
              <a:t>2010-06-04</a:t>
            </a:r>
            <a:r>
              <a:rPr sz="2800" spc="80" dirty="0"/>
              <a:t> </a:t>
            </a:r>
            <a:r>
              <a:rPr sz="2800" spc="-85" dirty="0"/>
              <a:t>and</a:t>
            </a:r>
            <a:r>
              <a:rPr sz="2800" spc="10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8116" y="3429000"/>
            <a:ext cx="10494264" cy="19583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33</a:t>
            </a:fld>
            <a:endParaRPr spc="7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6909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All</a:t>
            </a:r>
            <a:r>
              <a:rPr spc="120" dirty="0"/>
              <a:t> </a:t>
            </a:r>
            <a:r>
              <a:rPr spc="-130" dirty="0"/>
              <a:t>launch</a:t>
            </a:r>
            <a:r>
              <a:rPr spc="140" dirty="0"/>
              <a:t> </a:t>
            </a:r>
            <a:r>
              <a:rPr spc="-95" dirty="0"/>
              <a:t>sites</a:t>
            </a:r>
            <a:r>
              <a:rPr spc="140" dirty="0"/>
              <a:t> </a:t>
            </a:r>
            <a:r>
              <a:rPr spc="-105" dirty="0"/>
              <a:t>marked</a:t>
            </a:r>
            <a:r>
              <a:rPr spc="140" dirty="0"/>
              <a:t> </a:t>
            </a:r>
            <a:r>
              <a:rPr spc="-60" dirty="0"/>
              <a:t>on</a:t>
            </a:r>
            <a:r>
              <a:rPr spc="125" dirty="0"/>
              <a:t> </a:t>
            </a:r>
            <a:r>
              <a:rPr spc="-250" dirty="0"/>
              <a:t>a</a:t>
            </a:r>
            <a:r>
              <a:rPr spc="105" dirty="0"/>
              <a:t> </a:t>
            </a:r>
            <a:r>
              <a:rPr spc="-140" dirty="0"/>
              <a:t>map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572" y="1571244"/>
            <a:ext cx="8426196" cy="505358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35</a:t>
            </a:fld>
            <a:endParaRPr spc="7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87833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Success/failed</a:t>
            </a:r>
            <a:r>
              <a:rPr spc="170" dirty="0"/>
              <a:t> </a:t>
            </a:r>
            <a:r>
              <a:rPr spc="-150" dirty="0"/>
              <a:t>launches</a:t>
            </a:r>
            <a:r>
              <a:rPr spc="140" dirty="0"/>
              <a:t> </a:t>
            </a:r>
            <a:r>
              <a:rPr spc="-105" dirty="0"/>
              <a:t>marked</a:t>
            </a:r>
            <a:r>
              <a:rPr spc="145" dirty="0"/>
              <a:t> </a:t>
            </a:r>
            <a:r>
              <a:rPr spc="-60" dirty="0"/>
              <a:t>on</a:t>
            </a:r>
            <a:r>
              <a:rPr spc="130" dirty="0"/>
              <a:t> </a:t>
            </a:r>
            <a:r>
              <a:rPr spc="-50" dirty="0"/>
              <a:t>the</a:t>
            </a:r>
            <a:r>
              <a:rPr spc="125" dirty="0"/>
              <a:t> </a:t>
            </a:r>
            <a:r>
              <a:rPr spc="-150" dirty="0"/>
              <a:t>map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4004" y="1321308"/>
            <a:ext cx="8906256" cy="520903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36</a:t>
            </a:fld>
            <a:endParaRPr spc="7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994283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Distances</a:t>
            </a:r>
            <a:r>
              <a:rPr spc="150" dirty="0"/>
              <a:t> </a:t>
            </a:r>
            <a:r>
              <a:rPr spc="-90" dirty="0"/>
              <a:t>between</a:t>
            </a:r>
            <a:r>
              <a:rPr spc="155" dirty="0"/>
              <a:t> </a:t>
            </a:r>
            <a:r>
              <a:rPr spc="-250" dirty="0"/>
              <a:t>a</a:t>
            </a:r>
            <a:r>
              <a:rPr spc="114" dirty="0"/>
              <a:t> </a:t>
            </a:r>
            <a:r>
              <a:rPr spc="-130" dirty="0"/>
              <a:t>launch</a:t>
            </a:r>
            <a:r>
              <a:rPr spc="145" dirty="0"/>
              <a:t> </a:t>
            </a:r>
            <a:r>
              <a:rPr spc="-60" dirty="0"/>
              <a:t>site</a:t>
            </a:r>
            <a:r>
              <a:rPr spc="125" dirty="0"/>
              <a:t> </a:t>
            </a:r>
            <a:r>
              <a:rPr spc="75" dirty="0"/>
              <a:t>to</a:t>
            </a:r>
            <a:r>
              <a:rPr spc="135" dirty="0"/>
              <a:t> </a:t>
            </a:r>
            <a:r>
              <a:rPr spc="-15" dirty="0"/>
              <a:t>its</a:t>
            </a:r>
            <a:r>
              <a:rPr spc="125" dirty="0"/>
              <a:t> </a:t>
            </a:r>
            <a:r>
              <a:rPr spc="-45" dirty="0"/>
              <a:t>proximities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472" y="1373124"/>
            <a:ext cx="8810244" cy="52608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37</a:t>
            </a:fld>
            <a:endParaRPr spc="7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8224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Total</a:t>
            </a:r>
            <a:r>
              <a:rPr spc="120" dirty="0"/>
              <a:t> </a:t>
            </a:r>
            <a:r>
              <a:rPr spc="-210" dirty="0"/>
              <a:t>success</a:t>
            </a:r>
            <a:r>
              <a:rPr spc="150" dirty="0"/>
              <a:t> </a:t>
            </a:r>
            <a:r>
              <a:rPr spc="-150" dirty="0"/>
              <a:t>launches</a:t>
            </a:r>
            <a:r>
              <a:rPr spc="155" dirty="0"/>
              <a:t> </a:t>
            </a:r>
            <a:r>
              <a:rPr spc="-70" dirty="0"/>
              <a:t>by</a:t>
            </a:r>
            <a:r>
              <a:rPr spc="120" dirty="0"/>
              <a:t> </a:t>
            </a:r>
            <a:r>
              <a:rPr spc="-60" dirty="0"/>
              <a:t>all</a:t>
            </a:r>
            <a:r>
              <a:rPr spc="125" dirty="0"/>
              <a:t> </a:t>
            </a:r>
            <a:r>
              <a:rPr spc="-95" dirty="0"/>
              <a:t>sites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623" y="1598676"/>
            <a:ext cx="9058656" cy="404012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39</a:t>
            </a:fld>
            <a:endParaRPr spc="7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6881" y="417652"/>
            <a:ext cx="24460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Introd</a:t>
            </a:r>
            <a:r>
              <a:rPr spc="-45" dirty="0"/>
              <a:t>u</a:t>
            </a:r>
            <a:r>
              <a:rPr spc="-30" dirty="0"/>
              <a:t>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37640" y="1543114"/>
            <a:ext cx="9672320" cy="2622550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200">
              <a:latin typeface="Microsoft Sans Serif"/>
              <a:cs typeface="Microsoft Sans Serif"/>
            </a:endParaRPr>
          </a:p>
          <a:p>
            <a:pPr marL="697865" marR="5080" lvl="1" indent="-228600">
              <a:lnSpc>
                <a:spcPct val="90100"/>
              </a:lnSpc>
              <a:spcBef>
                <a:spcPts val="143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advertises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website,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much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because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stage.</a:t>
            </a:r>
            <a:endParaRPr sz="18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1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200">
              <a:latin typeface="Microsoft Sans Serif"/>
              <a:cs typeface="Microsoft Sans Serif"/>
            </a:endParaRPr>
          </a:p>
          <a:p>
            <a:pPr marL="697865" marR="377190" lvl="1" indent="-228600">
              <a:lnSpc>
                <a:spcPts val="1939"/>
              </a:lnSpc>
              <a:spcBef>
                <a:spcPts val="145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task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9719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4" dirty="0"/>
              <a:t>Success</a:t>
            </a:r>
            <a:r>
              <a:rPr spc="155" dirty="0"/>
              <a:t> </a:t>
            </a:r>
            <a:r>
              <a:rPr spc="-70" dirty="0"/>
              <a:t>rate</a:t>
            </a:r>
            <a:r>
              <a:rPr spc="120" dirty="0"/>
              <a:t> </a:t>
            </a:r>
            <a:r>
              <a:rPr spc="-70" dirty="0"/>
              <a:t>by</a:t>
            </a:r>
            <a:r>
              <a:rPr spc="130" dirty="0"/>
              <a:t> </a:t>
            </a:r>
            <a:r>
              <a:rPr spc="-60" dirty="0"/>
              <a:t>site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5816" y="1889760"/>
            <a:ext cx="7446264" cy="38115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40</a:t>
            </a:fld>
            <a:endParaRPr spc="7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475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/>
              <a:t>Payload</a:t>
            </a:r>
            <a:r>
              <a:rPr spc="125" dirty="0"/>
              <a:t> </a:t>
            </a:r>
            <a:r>
              <a:rPr spc="-180" dirty="0"/>
              <a:t>vs</a:t>
            </a:r>
            <a:r>
              <a:rPr spc="120" dirty="0"/>
              <a:t> </a:t>
            </a:r>
            <a:r>
              <a:rPr spc="-125" dirty="0"/>
              <a:t>launch</a:t>
            </a:r>
            <a:r>
              <a:rPr spc="130" dirty="0"/>
              <a:t> </a:t>
            </a:r>
            <a:r>
              <a:rPr spc="-90" dirty="0"/>
              <a:t>outcome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655" y="2025395"/>
            <a:ext cx="9645395" cy="35052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41</a:t>
            </a:fld>
            <a:endParaRPr spc="7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3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Classification</a:t>
            </a:r>
            <a:r>
              <a:rPr spc="95" dirty="0"/>
              <a:t> </a:t>
            </a:r>
            <a:r>
              <a:rPr spc="-165" dirty="0"/>
              <a:t>Accuracy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3167" y="1565147"/>
            <a:ext cx="7338059" cy="50855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43</a:t>
            </a:fld>
            <a:endParaRPr spc="7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3915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Confusion</a:t>
            </a:r>
            <a:r>
              <a:rPr spc="60" dirty="0"/>
              <a:t> </a:t>
            </a:r>
            <a:r>
              <a:rPr spc="-65" dirty="0"/>
              <a:t>Matrix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5232" y="1309116"/>
            <a:ext cx="3325368" cy="25679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1955" y="1394460"/>
            <a:ext cx="2982468" cy="23027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2580" y="4043171"/>
            <a:ext cx="2948940" cy="22768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5755" y="4032503"/>
            <a:ext cx="3189731" cy="246278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44</a:t>
            </a:fld>
            <a:endParaRPr spc="7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91664"/>
            <a:ext cx="8780145" cy="3084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SVM,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KNN,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terms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  <a:p>
            <a:pPr marL="241300" marR="29337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directly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eventually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perfect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 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GEO,HEO,SSO,ES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L1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45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4072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2976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3003" y="1525650"/>
            <a:ext cx="9225280" cy="4556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600" spc="-114" dirty="0">
                <a:latin typeface="Microsoft Sans Serif"/>
                <a:cs typeface="Microsoft Sans Serif"/>
              </a:rPr>
              <a:t>SpaceX</a:t>
            </a:r>
            <a:r>
              <a:rPr sz="1600" spc="3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Rest</a:t>
            </a:r>
            <a:r>
              <a:rPr sz="1600" spc="35" dirty="0">
                <a:latin typeface="Microsoft Sans Serif"/>
                <a:cs typeface="Microsoft Sans Serif"/>
              </a:rPr>
              <a:t> </a:t>
            </a:r>
            <a:r>
              <a:rPr sz="1600" spc="-110" dirty="0">
                <a:latin typeface="Microsoft Sans Serif"/>
                <a:cs typeface="Microsoft Sans Serif"/>
              </a:rPr>
              <a:t>API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600" spc="-100" dirty="0">
                <a:latin typeface="Microsoft Sans Serif"/>
                <a:cs typeface="Microsoft Sans Serif"/>
              </a:rPr>
              <a:t>Web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Scrapping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from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Wikipedia</a:t>
            </a:r>
            <a:endParaRPr sz="1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8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600" spc="-90" dirty="0">
                <a:latin typeface="Microsoft Sans Serif"/>
                <a:cs typeface="Microsoft Sans Serif"/>
              </a:rPr>
              <a:t>One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Hot</a:t>
            </a:r>
            <a:r>
              <a:rPr sz="1600" spc="8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Encoding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data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fields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for</a:t>
            </a:r>
            <a:r>
              <a:rPr sz="1600" spc="90" dirty="0">
                <a:latin typeface="Microsoft Sans Serif"/>
                <a:cs typeface="Microsoft Sans Serif"/>
              </a:rPr>
              <a:t> </a:t>
            </a:r>
            <a:r>
              <a:rPr sz="1600" spc="-65" dirty="0">
                <a:latin typeface="Microsoft Sans Serif"/>
                <a:cs typeface="Microsoft Sans Serif"/>
              </a:rPr>
              <a:t>Machine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Learning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and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data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cleaning</a:t>
            </a:r>
            <a:r>
              <a:rPr sz="1600" spc="8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of</a:t>
            </a:r>
            <a:r>
              <a:rPr sz="1600" spc="80" dirty="0">
                <a:latin typeface="Microsoft Sans Serif"/>
                <a:cs typeface="Microsoft Sans Serif"/>
              </a:rPr>
              <a:t> </a:t>
            </a:r>
            <a:r>
              <a:rPr sz="1600" spc="-15" dirty="0">
                <a:latin typeface="Microsoft Sans Serif"/>
                <a:cs typeface="Microsoft Sans Serif"/>
              </a:rPr>
              <a:t>null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70" dirty="0">
                <a:latin typeface="Microsoft Sans Serif"/>
                <a:cs typeface="Microsoft Sans Serif"/>
              </a:rPr>
              <a:t>values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and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irrelevant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columns</a:t>
            </a:r>
            <a:endParaRPr sz="1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600" spc="-135" dirty="0">
                <a:latin typeface="Microsoft Sans Serif"/>
                <a:cs typeface="Microsoft Sans Serif"/>
              </a:rPr>
              <a:t>LR,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spc="-120" dirty="0">
                <a:latin typeface="Microsoft Sans Serif"/>
                <a:cs typeface="Microsoft Sans Serif"/>
              </a:rPr>
              <a:t>KNN,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120" dirty="0">
                <a:latin typeface="Microsoft Sans Serif"/>
                <a:cs typeface="Microsoft Sans Serif"/>
              </a:rPr>
              <a:t>SVM,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-120" dirty="0">
                <a:latin typeface="Microsoft Sans Serif"/>
                <a:cs typeface="Microsoft Sans Serif"/>
              </a:rPr>
              <a:t>DT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models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-75" dirty="0">
                <a:latin typeface="Microsoft Sans Serif"/>
                <a:cs typeface="Microsoft Sans Serif"/>
              </a:rPr>
              <a:t>have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been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10" dirty="0">
                <a:latin typeface="Microsoft Sans Serif"/>
                <a:cs typeface="Microsoft Sans Serif"/>
              </a:rPr>
              <a:t>built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and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evaluated</a:t>
            </a:r>
            <a:r>
              <a:rPr sz="1600" spc="8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for</a:t>
            </a:r>
            <a:r>
              <a:rPr sz="1600" spc="8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the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best</a:t>
            </a:r>
            <a:r>
              <a:rPr sz="1600" spc="9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classifier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6606" y="6103723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6606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Met</a:t>
            </a:r>
            <a:r>
              <a:rPr spc="-100" dirty="0"/>
              <a:t>h</a:t>
            </a:r>
            <a:r>
              <a:rPr spc="5" dirty="0"/>
              <a:t>odolo</a:t>
            </a:r>
            <a:r>
              <a:rPr spc="-10" dirty="0"/>
              <a:t>g</a:t>
            </a:r>
            <a:r>
              <a:rPr spc="-160" dirty="0"/>
              <a:t>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617929"/>
            <a:ext cx="5713095" cy="4093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collected:</a:t>
            </a:r>
            <a:endParaRPr sz="2200">
              <a:latin typeface="Microsoft Sans Serif"/>
              <a:cs typeface="Microsoft Sans Serif"/>
            </a:endParaRPr>
          </a:p>
          <a:p>
            <a:pPr marL="698500" marR="114300" lvl="1" indent="-228600">
              <a:lnSpc>
                <a:spcPct val="100000"/>
              </a:lnSpc>
              <a:spcBef>
                <a:spcPts val="142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latin typeface="Calibri"/>
                <a:cs typeface="Calibri"/>
              </a:rPr>
              <a:t>SpaceX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spc="-10" dirty="0">
                <a:latin typeface="Calibri"/>
                <a:cs typeface="Calibri"/>
              </a:rPr>
              <a:t>gathered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SpaceX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REST </a:t>
            </a:r>
            <a:r>
              <a:rPr sz="1800" dirty="0">
                <a:latin typeface="Calibri"/>
                <a:cs typeface="Calibri"/>
              </a:rPr>
              <a:t>API.</a:t>
            </a:r>
            <a:endParaRPr sz="1800">
              <a:latin typeface="Calibri"/>
              <a:cs typeface="Calibri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API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give</a:t>
            </a:r>
            <a:r>
              <a:rPr sz="1800" dirty="0">
                <a:latin typeface="Calibri"/>
                <a:cs typeface="Calibri"/>
              </a:rPr>
              <a:t> us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about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launches,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including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information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about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20" dirty="0">
                <a:latin typeface="Calibri"/>
                <a:cs typeface="Calibri"/>
              </a:rPr>
              <a:t>rocket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payload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delivered,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specifications,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landing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specifications,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landing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outcome.</a:t>
            </a:r>
            <a:endParaRPr sz="1800">
              <a:latin typeface="Calibri"/>
              <a:cs typeface="Calibri"/>
            </a:endParaRPr>
          </a:p>
          <a:p>
            <a:pPr marL="698500" marR="284480" lvl="1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latin typeface="Calibri"/>
                <a:cs typeface="Calibri"/>
              </a:rPr>
              <a:t>The SpaceX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API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endpoints,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URL,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starts </a:t>
            </a:r>
            <a:r>
              <a:rPr sz="1800" spc="-5" dirty="0">
                <a:latin typeface="Calibri"/>
                <a:cs typeface="Calibri"/>
              </a:rPr>
              <a:t>with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api.spacexdata.com/v4/.</a:t>
            </a:r>
            <a:endParaRPr sz="1800">
              <a:latin typeface="Calibri"/>
              <a:cs typeface="Calibri"/>
            </a:endParaRPr>
          </a:p>
          <a:p>
            <a:pPr marL="698500" marR="271145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dirty="0">
                <a:latin typeface="Calibri"/>
                <a:cs typeface="Calibri"/>
              </a:rPr>
              <a:t>Another</a:t>
            </a:r>
            <a:r>
              <a:rPr sz="1800" spc="-5" dirty="0">
                <a:latin typeface="Calibri"/>
                <a:cs typeface="Calibri"/>
              </a:rPr>
              <a:t> popular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source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obtaining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Falcon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9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5" dirty="0">
                <a:latin typeface="Calibri"/>
                <a:cs typeface="Calibri"/>
              </a:rPr>
              <a:t> web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scraping</a:t>
            </a:r>
            <a:r>
              <a:rPr sz="1800" spc="-5" dirty="0">
                <a:latin typeface="Calibri"/>
                <a:cs typeface="Calibri"/>
              </a:rPr>
              <a:t> Wikipedia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 </a:t>
            </a:r>
            <a:r>
              <a:rPr sz="1800" dirty="0">
                <a:latin typeface="Calibri"/>
                <a:cs typeface="Calibri"/>
              </a:rPr>
              <a:t> BeautifulSoup.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0765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65" dirty="0"/>
              <a:t> </a:t>
            </a:r>
            <a:r>
              <a:rPr spc="-80" dirty="0"/>
              <a:t>Collection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3531" y="2168651"/>
            <a:ext cx="4722876" cy="30388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206606" y="6103723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71971" y="1511808"/>
            <a:ext cx="5546090" cy="4645660"/>
            <a:chOff x="5871971" y="1511808"/>
            <a:chExt cx="5546090" cy="4645660"/>
          </a:xfrm>
        </p:grpSpPr>
        <p:sp>
          <p:nvSpPr>
            <p:cNvPr id="3" name="object 3"/>
            <p:cNvSpPr/>
            <p:nvPr/>
          </p:nvSpPr>
          <p:spPr>
            <a:xfrm>
              <a:off x="5910071" y="1792224"/>
              <a:ext cx="5461000" cy="4206240"/>
            </a:xfrm>
            <a:custGeom>
              <a:avLst/>
              <a:gdLst/>
              <a:ahLst/>
              <a:cxnLst/>
              <a:rect l="l" t="t" r="r" b="b"/>
              <a:pathLst>
                <a:path w="5461000" h="4206240">
                  <a:moveTo>
                    <a:pt x="0" y="4206240"/>
                  </a:moveTo>
                  <a:lnTo>
                    <a:pt x="5460491" y="4206240"/>
                  </a:lnTo>
                  <a:lnTo>
                    <a:pt x="5460491" y="0"/>
                  </a:lnTo>
                  <a:lnTo>
                    <a:pt x="0" y="0"/>
                  </a:lnTo>
                  <a:lnTo>
                    <a:pt x="0" y="4206240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1971" y="1511808"/>
              <a:ext cx="5545835" cy="46451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046208" y="1514855"/>
              <a:ext cx="1371600" cy="4592320"/>
            </a:xfrm>
            <a:custGeom>
              <a:avLst/>
              <a:gdLst/>
              <a:ahLst/>
              <a:cxnLst/>
              <a:rect l="l" t="t" r="r" b="b"/>
              <a:pathLst>
                <a:path w="1371600" h="4592320">
                  <a:moveTo>
                    <a:pt x="1354836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1354836" y="216408"/>
                  </a:lnTo>
                  <a:lnTo>
                    <a:pt x="1354836" y="0"/>
                  </a:lnTo>
                  <a:close/>
                </a:path>
                <a:path w="1371600" h="4592320">
                  <a:moveTo>
                    <a:pt x="1371600" y="4376928"/>
                  </a:moveTo>
                  <a:lnTo>
                    <a:pt x="16764" y="4376928"/>
                  </a:lnTo>
                  <a:lnTo>
                    <a:pt x="16764" y="4591812"/>
                  </a:lnTo>
                  <a:lnTo>
                    <a:pt x="1371600" y="4591812"/>
                  </a:lnTo>
                  <a:lnTo>
                    <a:pt x="1371600" y="43769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99566" y="1783461"/>
            <a:ext cx="4241165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95" dirty="0">
                <a:solidFill>
                  <a:srgbClr val="292929"/>
                </a:solidFill>
                <a:latin typeface="Microsoft Sans Serif"/>
                <a:cs typeface="Microsoft Sans Serif"/>
              </a:rPr>
              <a:t>REST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calls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06606" y="6103723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9566" y="5281676"/>
            <a:ext cx="4432300" cy="6235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5"/>
              </a:spcBef>
            </a:pPr>
            <a:r>
              <a:rPr sz="1400" u="sng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3"/>
              </a:rPr>
              <a:t>https://github.com/initiative1972/data- </a:t>
            </a:r>
            <a:r>
              <a:rPr sz="1400" spc="10" dirty="0">
                <a:solidFill>
                  <a:srgbClr val="0462C1"/>
                </a:solidFill>
                <a:latin typeface="Microsoft Sans Serif"/>
                <a:cs typeface="Microsoft Sans Serif"/>
                <a:hlinkClick r:id="rId3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3"/>
              </a:rPr>
              <a:t>science/blob/master/10- </a:t>
            </a:r>
            <a:r>
              <a:rPr sz="1400" spc="-5" dirty="0">
                <a:solidFill>
                  <a:srgbClr val="0462C1"/>
                </a:solidFill>
                <a:latin typeface="Microsoft Sans Serif"/>
                <a:cs typeface="Microsoft Sans Serif"/>
                <a:hlinkClick r:id="rId3"/>
              </a:rPr>
              <a:t> </a:t>
            </a:r>
            <a:r>
              <a:rPr sz="14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3"/>
              </a:rPr>
              <a:t>IBM%20Data%20Science%20Capstone%20project.ipynb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856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114" dirty="0"/>
              <a:t> </a:t>
            </a:r>
            <a:r>
              <a:rPr spc="-80" dirty="0"/>
              <a:t>Collection</a:t>
            </a:r>
            <a:r>
              <a:rPr spc="120" dirty="0"/>
              <a:t> </a:t>
            </a:r>
            <a:r>
              <a:rPr spc="760" dirty="0"/>
              <a:t>–</a:t>
            </a:r>
            <a:r>
              <a:rPr spc="120" dirty="0"/>
              <a:t> </a:t>
            </a:r>
            <a:r>
              <a:rPr spc="-260" dirty="0"/>
              <a:t>SpaceX</a:t>
            </a:r>
            <a:r>
              <a:rPr spc="145" dirty="0"/>
              <a:t> </a:t>
            </a:r>
            <a:r>
              <a:rPr spc="-245" dirty="0"/>
              <a:t>API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69" y="1809114"/>
            <a:ext cx="268033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1369" y="5132070"/>
            <a:ext cx="335280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u="sng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https://github.com/initiative1972/data- </a:t>
            </a:r>
            <a:r>
              <a:rPr sz="1400" spc="1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science/blob/master/10- </a:t>
            </a:r>
            <a:r>
              <a:rPr sz="1400" spc="-5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I</a:t>
            </a:r>
            <a:r>
              <a:rPr sz="1400" u="sng" spc="-10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B</a:t>
            </a:r>
            <a:r>
              <a:rPr sz="1400" u="sng" spc="-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M</a:t>
            </a:r>
            <a:r>
              <a:rPr sz="1400" u="sng" spc="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%2</a:t>
            </a:r>
            <a:r>
              <a:rPr sz="1400" u="sng" spc="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0</a:t>
            </a:r>
            <a:r>
              <a:rPr sz="14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D</a:t>
            </a:r>
            <a:r>
              <a:rPr sz="1400" u="sng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S</a:t>
            </a:r>
            <a:r>
              <a:rPr sz="1400" u="sng" spc="-1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%</a:t>
            </a:r>
            <a:r>
              <a:rPr sz="1400" u="sng" spc="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2</a:t>
            </a:r>
            <a:r>
              <a:rPr sz="1400" u="sng" spc="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0</a:t>
            </a:r>
            <a:r>
              <a:rPr sz="1400" u="sng" spc="-1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</a:t>
            </a:r>
            <a:r>
              <a:rPr sz="1400" u="sng" spc="-1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a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ps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t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o</a:t>
            </a:r>
            <a:r>
              <a:rPr sz="14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n</a:t>
            </a:r>
            <a:r>
              <a:rPr sz="1400" u="sng" spc="-8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e</a:t>
            </a:r>
            <a:r>
              <a:rPr sz="14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%</a:t>
            </a:r>
            <a:r>
              <a:rPr sz="1400" u="sng" spc="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20p</a:t>
            </a:r>
            <a:r>
              <a:rPr sz="14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r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o</a:t>
            </a:r>
            <a:r>
              <a:rPr sz="14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j</a:t>
            </a:r>
            <a:r>
              <a:rPr sz="1400" u="sng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e</a:t>
            </a: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ct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-</a:t>
            </a:r>
            <a:r>
              <a:rPr sz="14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l</a:t>
            </a:r>
            <a:r>
              <a:rPr sz="1400" u="sng" spc="-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a</a:t>
            </a:r>
            <a:r>
              <a:rPr sz="1400" u="sng" spc="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b</a:t>
            </a:r>
            <a:r>
              <a:rPr sz="1400" u="sng" spc="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2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- </a:t>
            </a:r>
            <a:r>
              <a:rPr sz="140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web%20scraping.ipynb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69" y="570052"/>
            <a:ext cx="52539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114" dirty="0"/>
              <a:t> </a:t>
            </a:r>
            <a:r>
              <a:rPr spc="-80" dirty="0"/>
              <a:t>Collection</a:t>
            </a:r>
            <a:r>
              <a:rPr spc="125" dirty="0"/>
              <a:t> </a:t>
            </a:r>
            <a:r>
              <a:rPr spc="-5" dirty="0"/>
              <a:t>-</a:t>
            </a:r>
            <a:r>
              <a:rPr spc="125" dirty="0"/>
              <a:t> </a:t>
            </a:r>
            <a:r>
              <a:rPr spc="-125" dirty="0"/>
              <a:t>Scraping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10071" y="1792223"/>
            <a:ext cx="5461000" cy="4206240"/>
          </a:xfrm>
          <a:prstGeom prst="rect">
            <a:avLst/>
          </a:prstGeom>
          <a:ln w="9525">
            <a:solidFill>
              <a:srgbClr val="0A48C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  <a:spcBef>
                <a:spcPts val="1964"/>
              </a:spcBef>
            </a:pPr>
            <a:r>
              <a:rPr sz="2200" spc="-125" dirty="0">
                <a:solidFill>
                  <a:srgbClr val="1C7CDB"/>
                </a:solidFill>
                <a:latin typeface="Microsoft Sans Serif"/>
                <a:cs typeface="Microsoft Sans Serif"/>
              </a:rPr>
              <a:t>Place</a:t>
            </a:r>
            <a:r>
              <a:rPr sz="220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1C7CDB"/>
                </a:solidFill>
                <a:latin typeface="Microsoft Sans Serif"/>
                <a:cs typeface="Microsoft Sans Serif"/>
              </a:rPr>
              <a:t>your</a:t>
            </a:r>
            <a:r>
              <a:rPr sz="22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1C7CDB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1C7CDB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1C7CDB"/>
                </a:solidFill>
                <a:latin typeface="Microsoft Sans Serif"/>
                <a:cs typeface="Microsoft Sans Serif"/>
              </a:rPr>
              <a:t>web</a:t>
            </a:r>
            <a:r>
              <a:rPr sz="22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1C7CDB"/>
                </a:solidFill>
                <a:latin typeface="Microsoft Sans Serif"/>
                <a:cs typeface="Microsoft Sans Serif"/>
              </a:rPr>
              <a:t>scraping</a:t>
            </a:r>
            <a:r>
              <a:rPr sz="22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1C7CDB"/>
                </a:solidFill>
                <a:latin typeface="Microsoft Sans Serif"/>
                <a:cs typeface="Microsoft Sans Serif"/>
              </a:rPr>
              <a:t>here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071871" y="1377696"/>
            <a:ext cx="6365875" cy="4729480"/>
            <a:chOff x="5071871" y="1377696"/>
            <a:chExt cx="6365875" cy="472948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1871" y="1377696"/>
              <a:ext cx="6365747" cy="47289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041635" y="5870448"/>
              <a:ext cx="1355090" cy="215265"/>
            </a:xfrm>
            <a:custGeom>
              <a:avLst/>
              <a:gdLst/>
              <a:ahLst/>
              <a:cxnLst/>
              <a:rect l="l" t="t" r="r" b="b"/>
              <a:pathLst>
                <a:path w="1355090" h="215264">
                  <a:moveTo>
                    <a:pt x="1354835" y="0"/>
                  </a:moveTo>
                  <a:lnTo>
                    <a:pt x="0" y="0"/>
                  </a:lnTo>
                  <a:lnTo>
                    <a:pt x="0" y="214883"/>
                  </a:lnTo>
                  <a:lnTo>
                    <a:pt x="1354835" y="214883"/>
                  </a:lnTo>
                  <a:lnTo>
                    <a:pt x="13548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206606" y="6103723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783</TotalTime>
  <Words>1418</Words>
  <Application>Microsoft Macintosh PowerPoint</Application>
  <PresentationFormat>Grand écran</PresentationFormat>
  <Paragraphs>179</Paragraphs>
  <Slides>46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1" baseType="lpstr">
      <vt:lpstr>Arial MT</vt:lpstr>
      <vt:lpstr>Calibri</vt:lpstr>
      <vt:lpstr>Microsoft Sans Serif</vt:lpstr>
      <vt:lpstr>Times New Roman</vt:lpstr>
      <vt:lpstr>Office Theme</vt:lpstr>
      <vt:lpstr>Présentation PowerPoint</vt:lpstr>
      <vt:lpstr>Outline</vt:lpstr>
      <vt:lpstr>Executive Summary</vt:lpstr>
      <vt:lpstr>Introduction</vt:lpstr>
      <vt:lpstr>Présentation PowerPoint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Visualisation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Présentation PowerPoint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Présentation PowerPoint</vt:lpstr>
      <vt:lpstr>All launch sites marked on a map</vt:lpstr>
      <vt:lpstr>Success/failed launches marked on the map</vt:lpstr>
      <vt:lpstr>Distances between a launch site to its proximities</vt:lpstr>
      <vt:lpstr>Présentation PowerPoint</vt:lpstr>
      <vt:lpstr>Total success launches by all sites</vt:lpstr>
      <vt:lpstr>Success rate by site</vt:lpstr>
      <vt:lpstr>Payload vs launch outcome</vt:lpstr>
      <vt:lpstr>Présentation PowerPoint</vt:lpstr>
      <vt:lpstr>Classification Accuracy</vt:lpstr>
      <vt:lpstr>Confusion Matrix</vt:lpstr>
      <vt:lpstr>Conclusions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BENNIS Zakaria</cp:lastModifiedBy>
  <cp:revision>1</cp:revision>
  <dcterms:created xsi:type="dcterms:W3CDTF">2023-01-31T21:22:43Z</dcterms:created>
  <dcterms:modified xsi:type="dcterms:W3CDTF">2023-02-01T11:03:43Z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2022-01-03T00:00:00Z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2023-01-31T00:00:00Z</vt:filetime>
  </property>
</Properties>
</file>